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7" r:id="rId10"/>
    <p:sldId id="264" r:id="rId11"/>
    <p:sldId id="296" r:id="rId12"/>
    <p:sldId id="268" r:id="rId13"/>
    <p:sldId id="295" r:id="rId14"/>
    <p:sldId id="266" r:id="rId15"/>
    <p:sldId id="265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98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D2B19D-EF65-4C7D-AE60-C21E21F83EB0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8CB97C-40D9-42A9-976C-E96188463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69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2494CE-9CE4-40AC-9A67-5AD381571F21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ED0783-028E-4609-8E3A-090D775F9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93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540DA4-3268-42AD-9800-8715CFF04B12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B01D61-1587-423F-8438-76E7A878BB7E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18025F-A25A-490F-B9AF-1D09C35F77EA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1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9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2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1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6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5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2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1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F0A32-E69F-43E8-A07D-70AD67A68D5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27FF-DF06-4ED6-8E6C-28A2EE5F2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WhiteHouseSouthFacade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hyperlink" Target="http://en.wikipedia.org/wiki/File:United_States_Capitol_-_west_front.jpg" TargetMode="Externa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nimationfactory.com/en/search/close-up.html?&amp;oid=4947795&amp;s=1&amp;sc=1&amp;st=341&amp;q=patriot&amp;spage=1&amp;hoid=f69bae4b39a0021e33dcbfbc384b422b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nimationfactory.com/en/search/close-up.html?&amp;oid=4954401&amp;s=1&amp;sc=1&amp;st=21&amp;q=arrest&amp;spage=1&amp;hoid=77dc164dcc0337c2604d5006a9d104c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animationfactory.com/en/search/close-up.html?&amp;oid=4969740&amp;s=1&amp;sc=1&amp;st=54&amp;q=victory&amp;spage=1&amp;hoid=86762adb3e3a95925b93be7f9e05192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n.wikipedia.org/wiki/File:ElectoralCollege1800.svg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4/4f/United_States_1803-04-1804-03.pn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animationfactory.com/en/search/close-up.html?&amp;oid=4952881&amp;s=1&amp;sc=1&amp;st=53&amp;q=adventure&amp;spage=1&amp;hoid=b4afb5462bb0d6f211179ba2fff7476b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animationfactory.com/en/search/close-up.html?&amp;oid=4961944&amp;s=51&amp;sc=51&amp;st=112&amp;q=navy&amp;spage=3&amp;hoid=1d93626b5ed63d6d7422adefe290e3bf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animationfactory.com/en/search/close-up.html?&amp;oid=4941416&amp;s=51&amp;sc=51&amp;st=1086&amp;q=fire&amp;spage=3&amp;hoid=70c57cd70df264255623f339045d585d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New Republic</a:t>
            </a:r>
            <a:br>
              <a:rPr lang="en-US" dirty="0"/>
            </a:br>
            <a:r>
              <a:rPr lang="en-US" dirty="0"/>
              <a:t>(1789-1816)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</a:p>
        </p:txBody>
      </p:sp>
    </p:spTree>
    <p:extLst>
      <p:ext uri="{BB962C8B-B14F-4D97-AF65-F5344CB8AC3E}">
        <p14:creationId xmlns:p14="http://schemas.microsoft.com/office/powerpoint/2010/main" val="2470206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Capitol Building       White House</a:t>
            </a:r>
          </a:p>
        </p:txBody>
      </p:sp>
      <p:pic>
        <p:nvPicPr>
          <p:cNvPr id="8195" name="Picture 8" descr="248px-WhiteHouseSouthFacade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057400"/>
            <a:ext cx="3733800" cy="4191000"/>
          </a:xfrm>
        </p:spPr>
      </p:pic>
      <p:pic>
        <p:nvPicPr>
          <p:cNvPr id="8196" name="Picture 13" descr="248px-United_States_Capitol_-_west_front">
            <a:hlinkClick r:id="rId5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057400"/>
            <a:ext cx="3886200" cy="4191000"/>
          </a:xfrm>
        </p:spPr>
      </p:pic>
    </p:spTree>
    <p:extLst>
      <p:ext uri="{BB962C8B-B14F-4D97-AF65-F5344CB8AC3E}">
        <p14:creationId xmlns:p14="http://schemas.microsoft.com/office/powerpoint/2010/main" val="1873765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make $1k per week: Would You Rather……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Option A:</a:t>
            </a:r>
          </a:p>
          <a:p>
            <a:endParaRPr lang="en-US" sz="3200" dirty="0"/>
          </a:p>
          <a:p>
            <a:r>
              <a:rPr lang="en-US" sz="3200" dirty="0"/>
              <a:t>Pay $200 in taxes</a:t>
            </a:r>
          </a:p>
          <a:p>
            <a:endParaRPr lang="en-US" sz="3200" dirty="0"/>
          </a:p>
          <a:p>
            <a:r>
              <a:rPr lang="en-US" sz="3200" dirty="0"/>
              <a:t>Have a powerful army / better defended</a:t>
            </a:r>
          </a:p>
          <a:p>
            <a:endParaRPr lang="en-US" sz="3200" dirty="0"/>
          </a:p>
          <a:p>
            <a:r>
              <a:rPr lang="en-US" sz="3200" dirty="0"/>
              <a:t>Have less money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Option B:</a:t>
            </a:r>
          </a:p>
          <a:p>
            <a:endParaRPr lang="en-US" sz="3200" dirty="0"/>
          </a:p>
          <a:p>
            <a:r>
              <a:rPr lang="en-US" sz="3200" dirty="0"/>
              <a:t>Pay $150 in taxes</a:t>
            </a:r>
          </a:p>
          <a:p>
            <a:endParaRPr lang="en-US" sz="3200" dirty="0"/>
          </a:p>
          <a:p>
            <a:r>
              <a:rPr lang="en-US" sz="3200" dirty="0"/>
              <a:t>Have a small army / less defense</a:t>
            </a:r>
          </a:p>
          <a:p>
            <a:endParaRPr lang="en-US" sz="3200" dirty="0"/>
          </a:p>
          <a:p>
            <a:r>
              <a:rPr lang="en-US" sz="3200" dirty="0"/>
              <a:t>Have $50 more a week for yourself</a:t>
            </a:r>
          </a:p>
        </p:txBody>
      </p:sp>
    </p:spTree>
    <p:extLst>
      <p:ext uri="{BB962C8B-B14F-4D97-AF65-F5344CB8AC3E}">
        <p14:creationId xmlns:p14="http://schemas.microsoft.com/office/powerpoint/2010/main" val="647303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Federalists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Strong central govt. (President w/ a lot of power)</a:t>
            </a:r>
          </a:p>
          <a:p>
            <a:endParaRPr lang="en-US" sz="3000" dirty="0"/>
          </a:p>
          <a:p>
            <a:r>
              <a:rPr lang="en-US" sz="3000" dirty="0"/>
              <a:t>National bank ( one currency )</a:t>
            </a:r>
          </a:p>
          <a:p>
            <a:endParaRPr lang="en-US" sz="3000" dirty="0"/>
          </a:p>
          <a:p>
            <a:r>
              <a:rPr lang="en-US" sz="3000" dirty="0"/>
              <a:t>Favored using national debt to </a:t>
            </a:r>
            <a:r>
              <a:rPr lang="en-US" sz="3000" dirty="0">
                <a:solidFill>
                  <a:srgbClr val="FF0000"/>
                </a:solidFill>
              </a:rPr>
              <a:t>establish CREDIT</a:t>
            </a:r>
            <a:r>
              <a:rPr lang="en-US" sz="3000" dirty="0"/>
              <a:t>(Borrow from other countries)</a:t>
            </a:r>
          </a:p>
          <a:p>
            <a:endParaRPr lang="en-US" sz="3000" dirty="0"/>
          </a:p>
          <a:p>
            <a:r>
              <a:rPr lang="en-US" sz="3000" dirty="0"/>
              <a:t>For strong army and navy (expensive, but powerful)</a:t>
            </a:r>
          </a:p>
        </p:txBody>
      </p:sp>
    </p:spTree>
    <p:extLst>
      <p:ext uri="{BB962C8B-B14F-4D97-AF65-F5344CB8AC3E}">
        <p14:creationId xmlns:p14="http://schemas.microsoft.com/office/powerpoint/2010/main" val="515108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Jeffersonian Republicans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Favored weak national govt. ( weak president)</a:t>
            </a:r>
          </a:p>
          <a:p>
            <a:endParaRPr lang="en-US" dirty="0"/>
          </a:p>
          <a:p>
            <a:r>
              <a:rPr lang="en-US" dirty="0"/>
              <a:t>Against a national bank ( each state different currency)</a:t>
            </a:r>
          </a:p>
          <a:p>
            <a:endParaRPr lang="en-US" dirty="0"/>
          </a:p>
          <a:p>
            <a:r>
              <a:rPr lang="en-US" dirty="0"/>
              <a:t>Pay off </a:t>
            </a:r>
            <a:r>
              <a:rPr lang="en-US" dirty="0">
                <a:solidFill>
                  <a:srgbClr val="FF0000"/>
                </a:solidFill>
              </a:rPr>
              <a:t>NATIONAL DEBT </a:t>
            </a:r>
            <a:r>
              <a:rPr lang="en-US" dirty="0"/>
              <a:t>( do not borrow )</a:t>
            </a:r>
          </a:p>
          <a:p>
            <a:endParaRPr lang="en-US" dirty="0"/>
          </a:p>
          <a:p>
            <a:r>
              <a:rPr lang="en-US" dirty="0"/>
              <a:t>Against standing army ( Less taxes / less powerful)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6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Whiskey Rebellion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protests as those in Shays’ Rebellion (High taxes)</a:t>
            </a:r>
          </a:p>
          <a:p>
            <a:endParaRPr lang="en-US" dirty="0"/>
          </a:p>
          <a:p>
            <a:r>
              <a:rPr lang="en-US" dirty="0"/>
              <a:t>Summer 1794 Washington exerts new military’s power</a:t>
            </a:r>
          </a:p>
          <a:p>
            <a:endParaRPr lang="en-US" dirty="0"/>
          </a:p>
          <a:p>
            <a:r>
              <a:rPr lang="en-US" dirty="0"/>
              <a:t>Sends 12,000 troops to Pittsburgh to put down rebellion</a:t>
            </a:r>
          </a:p>
        </p:txBody>
      </p:sp>
      <p:pic>
        <p:nvPicPr>
          <p:cNvPr id="3074" name="Picture 2" descr="Fife and Drum Corps Parad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28600"/>
            <a:ext cx="1447800" cy="1447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4303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How big was the Navy? Army?</a:t>
            </a:r>
          </a:p>
          <a:p>
            <a:endParaRPr lang="en-US" dirty="0"/>
          </a:p>
          <a:p>
            <a:r>
              <a:rPr lang="en-US" dirty="0"/>
              <a:t>2. Who was the 1</a:t>
            </a:r>
            <a:r>
              <a:rPr lang="en-US" baseline="30000" dirty="0"/>
              <a:t>st</a:t>
            </a:r>
            <a:r>
              <a:rPr lang="en-US" dirty="0"/>
              <a:t> President? Treasurer?</a:t>
            </a:r>
          </a:p>
          <a:p>
            <a:endParaRPr lang="en-US" dirty="0"/>
          </a:p>
          <a:p>
            <a:r>
              <a:rPr lang="en-US" dirty="0"/>
              <a:t>3. What does loose construction mean?</a:t>
            </a:r>
          </a:p>
          <a:p>
            <a:endParaRPr lang="en-US" dirty="0"/>
          </a:p>
          <a:p>
            <a:r>
              <a:rPr lang="en-US" dirty="0"/>
              <a:t>4. Where was the 1</a:t>
            </a:r>
            <a:r>
              <a:rPr lang="en-US" baseline="30000" dirty="0"/>
              <a:t>st</a:t>
            </a:r>
            <a:r>
              <a:rPr lang="en-US" dirty="0"/>
              <a:t> capital built? Where is it now?</a:t>
            </a:r>
          </a:p>
        </p:txBody>
      </p:sp>
    </p:spTree>
    <p:extLst>
      <p:ext uri="{BB962C8B-B14F-4D97-AF65-F5344CB8AC3E}">
        <p14:creationId xmlns:p14="http://schemas.microsoft.com/office/powerpoint/2010/main" val="1451617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Foreign Policy and Election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708984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Electoral College (Current)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</a:t>
            </a:r>
            <a:r>
              <a:rPr lang="en-US" dirty="0">
                <a:solidFill>
                  <a:srgbClr val="FF0000"/>
                </a:solidFill>
              </a:rPr>
              <a:t>270</a:t>
            </a:r>
            <a:r>
              <a:rPr lang="en-US" dirty="0"/>
              <a:t> to win (President Only)</a:t>
            </a:r>
          </a:p>
          <a:p>
            <a:endParaRPr lang="en-US" dirty="0"/>
          </a:p>
          <a:p>
            <a:r>
              <a:rPr lang="en-US" dirty="0"/>
              <a:t>538 Electoral Votes </a:t>
            </a:r>
          </a:p>
          <a:p>
            <a:endParaRPr lang="en-US" dirty="0"/>
          </a:p>
          <a:p>
            <a:r>
              <a:rPr lang="en-US" dirty="0"/>
              <a:t>Senators + Representatives = Electoral Votes</a:t>
            </a:r>
          </a:p>
          <a:p>
            <a:endParaRPr lang="en-US" dirty="0"/>
          </a:p>
          <a:p>
            <a:r>
              <a:rPr lang="en-US" dirty="0"/>
              <a:t>(Both are congress)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8459"/>
      </p:ext>
    </p:extLst>
  </p:cSld>
  <p:clrMapOvr>
    <a:masterClrMapping/>
  </p:clrMapOvr>
  <p:transition spd="slow"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Electoral Votes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state has 2 senators (</a:t>
            </a:r>
            <a:r>
              <a:rPr lang="en-US" dirty="0">
                <a:solidFill>
                  <a:srgbClr val="FF0000"/>
                </a:solidFill>
              </a:rPr>
              <a:t>fixed</a:t>
            </a:r>
            <a:r>
              <a:rPr lang="en-US" dirty="0"/>
              <a:t>): 100 total </a:t>
            </a:r>
          </a:p>
          <a:p>
            <a:endParaRPr lang="en-US" dirty="0"/>
          </a:p>
          <a:p>
            <a:r>
              <a:rPr lang="en-US" dirty="0"/>
              <a:t>The number of Representatives </a:t>
            </a:r>
            <a:r>
              <a:rPr lang="en-US" dirty="0">
                <a:solidFill>
                  <a:srgbClr val="FF0000"/>
                </a:solidFill>
              </a:rPr>
              <a:t>vary</a:t>
            </a:r>
            <a:r>
              <a:rPr lang="en-US" dirty="0"/>
              <a:t> depending on population ( 435 total + 3 D.C = 438)</a:t>
            </a:r>
          </a:p>
          <a:p>
            <a:endParaRPr lang="en-US" dirty="0"/>
          </a:p>
          <a:p>
            <a:r>
              <a:rPr lang="en-US" dirty="0"/>
              <a:t>538 total electoral votes</a:t>
            </a:r>
          </a:p>
          <a:p>
            <a:endParaRPr lang="en-US" dirty="0"/>
          </a:p>
          <a:p>
            <a:r>
              <a:rPr lang="en-US" dirty="0"/>
              <a:t>Example: PA has 18 Representatives and 2 senators for </a:t>
            </a:r>
            <a:r>
              <a:rPr lang="en-US" dirty="0">
                <a:solidFill>
                  <a:srgbClr val="FF0000"/>
                </a:solidFill>
              </a:rPr>
              <a:t>20 electoral votes</a:t>
            </a:r>
          </a:p>
        </p:txBody>
      </p:sp>
    </p:spTree>
    <p:extLst>
      <p:ext uri="{BB962C8B-B14F-4D97-AF65-F5344CB8AC3E}">
        <p14:creationId xmlns:p14="http://schemas.microsoft.com/office/powerpoint/2010/main" val="3849531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1796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Washington decides not to run </a:t>
            </a:r>
          </a:p>
          <a:p>
            <a:endParaRPr lang="en-US" dirty="0"/>
          </a:p>
          <a:p>
            <a:r>
              <a:rPr lang="en-US" dirty="0"/>
              <a:t>John Adams (Federalist) defeats Thomas Jefferson (Republican) 71 – 68</a:t>
            </a:r>
          </a:p>
          <a:p>
            <a:endParaRPr lang="en-US" dirty="0"/>
          </a:p>
          <a:p>
            <a:r>
              <a:rPr lang="en-US" dirty="0"/>
              <a:t>Becomes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president </a:t>
            </a:r>
            <a:r>
              <a:rPr lang="en-US" dirty="0"/>
              <a:t>of the U.S</a:t>
            </a:r>
          </a:p>
          <a:p>
            <a:endParaRPr lang="en-US" dirty="0"/>
          </a:p>
          <a:p>
            <a:r>
              <a:rPr lang="en-US" dirty="0"/>
              <a:t>Jefferson becomes vice president</a:t>
            </a:r>
          </a:p>
        </p:txBody>
      </p:sp>
    </p:spTree>
    <p:extLst>
      <p:ext uri="{BB962C8B-B14F-4D97-AF65-F5344CB8AC3E}">
        <p14:creationId xmlns:p14="http://schemas.microsoft.com/office/powerpoint/2010/main" val="213516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Govt. and Party Politics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4089655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lectoralCollege1796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7315200" cy="600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373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Alien and Sedition Acts (Adams)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10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Gave </a:t>
            </a:r>
            <a:r>
              <a:rPr lang="en-US" sz="3000" dirty="0">
                <a:solidFill>
                  <a:srgbClr val="FF0000"/>
                </a:solidFill>
              </a:rPr>
              <a:t>president</a:t>
            </a:r>
            <a:r>
              <a:rPr lang="en-US" sz="3000" dirty="0"/>
              <a:t> power to DEPORT non citizens</a:t>
            </a:r>
          </a:p>
          <a:p>
            <a:endParaRPr lang="en-US" sz="3000" dirty="0"/>
          </a:p>
          <a:p>
            <a:r>
              <a:rPr lang="en-US" sz="3000" dirty="0"/>
              <a:t>Naturalization process changed from </a:t>
            </a:r>
            <a:r>
              <a:rPr lang="en-US" sz="3000" dirty="0">
                <a:solidFill>
                  <a:srgbClr val="FF0000"/>
                </a:solidFill>
              </a:rPr>
              <a:t>5</a:t>
            </a:r>
            <a:r>
              <a:rPr lang="en-US" sz="3000" dirty="0"/>
              <a:t> to </a:t>
            </a:r>
            <a:r>
              <a:rPr lang="en-US" sz="3000" dirty="0">
                <a:solidFill>
                  <a:srgbClr val="FF0000"/>
                </a:solidFill>
              </a:rPr>
              <a:t>14</a:t>
            </a:r>
            <a:r>
              <a:rPr lang="en-US" sz="3000" dirty="0"/>
              <a:t> years</a:t>
            </a:r>
          </a:p>
          <a:p>
            <a:endParaRPr lang="en-US" sz="3000" dirty="0"/>
          </a:p>
          <a:p>
            <a:r>
              <a:rPr lang="en-US" sz="3000" dirty="0"/>
              <a:t>Negative talk against Am. Govt. could get you fined or jailed</a:t>
            </a:r>
          </a:p>
          <a:p>
            <a:endParaRPr lang="en-US" dirty="0"/>
          </a:p>
          <a:p>
            <a:r>
              <a:rPr lang="en-US" dirty="0"/>
              <a:t>Security</a:t>
            </a:r>
          </a:p>
        </p:txBody>
      </p:sp>
      <p:pic>
        <p:nvPicPr>
          <p:cNvPr id="4" name="Picture 2" descr="Punk Behind Bars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9875" y="5218846"/>
            <a:ext cx="1676400" cy="16764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3441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 and KY Resolutions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Gave these two states powers to judge if a law is constitutional or not</a:t>
            </a:r>
          </a:p>
          <a:p>
            <a:endParaRPr lang="en-US" dirty="0"/>
          </a:p>
          <a:p>
            <a:r>
              <a:rPr lang="en-US" dirty="0"/>
              <a:t>Showed </a:t>
            </a:r>
            <a:r>
              <a:rPr lang="en-US" dirty="0">
                <a:solidFill>
                  <a:srgbClr val="FF0000"/>
                </a:solidFill>
              </a:rPr>
              <a:t>defiance</a:t>
            </a:r>
            <a:r>
              <a:rPr lang="en-US" dirty="0"/>
              <a:t> towards the federal govt.</a:t>
            </a:r>
          </a:p>
          <a:p>
            <a:endParaRPr lang="en-US" dirty="0"/>
          </a:p>
          <a:p>
            <a:r>
              <a:rPr lang="en-US" dirty="0"/>
              <a:t>Ex. If the U.S wanted to ban </a:t>
            </a:r>
            <a:r>
              <a:rPr lang="en-US"/>
              <a:t>soda nationally, </a:t>
            </a:r>
            <a:r>
              <a:rPr lang="en-US" dirty="0"/>
              <a:t>these states could say they didn’t have to</a:t>
            </a:r>
          </a:p>
        </p:txBody>
      </p:sp>
    </p:spTree>
    <p:extLst>
      <p:ext uri="{BB962C8B-B14F-4D97-AF65-F5344CB8AC3E}">
        <p14:creationId xmlns:p14="http://schemas.microsoft.com/office/powerpoint/2010/main" val="871062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Campaign (1800)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Negative</a:t>
            </a:r>
            <a:r>
              <a:rPr lang="en-US" dirty="0"/>
              <a:t> Campaigning</a:t>
            </a:r>
          </a:p>
          <a:p>
            <a:endParaRPr lang="en-US" dirty="0"/>
          </a:p>
          <a:p>
            <a:r>
              <a:rPr lang="en-US" dirty="0"/>
              <a:t>Republicans call Adams a monarchist</a:t>
            </a:r>
          </a:p>
          <a:p>
            <a:endParaRPr lang="en-US" dirty="0"/>
          </a:p>
          <a:p>
            <a:r>
              <a:rPr lang="en-US" dirty="0"/>
              <a:t>Federalist called Jefferson “Godless”</a:t>
            </a:r>
          </a:p>
          <a:p>
            <a:endParaRPr lang="en-US" dirty="0"/>
          </a:p>
          <a:p>
            <a:r>
              <a:rPr lang="en-US" dirty="0"/>
              <a:t>Separated Adams from Washington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70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Jefferson’s Victory (1800)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Jefferson beats Adams with 73 - 65 electoral votes</a:t>
            </a:r>
          </a:p>
          <a:p>
            <a:endParaRPr lang="en-US" dirty="0"/>
          </a:p>
          <a:p>
            <a:r>
              <a:rPr lang="en-US" dirty="0"/>
              <a:t>Jefferson and Burr tied 73 – 73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House of Representatives </a:t>
            </a:r>
            <a:r>
              <a:rPr lang="en-US" dirty="0"/>
              <a:t>were given the power to choose the new president</a:t>
            </a:r>
          </a:p>
          <a:p>
            <a:endParaRPr lang="en-US" dirty="0"/>
          </a:p>
          <a:p>
            <a:r>
              <a:rPr lang="en-US" dirty="0"/>
              <a:t>Hamilton persuades them to vote JEFFERSON as 3</a:t>
            </a:r>
            <a:r>
              <a:rPr lang="en-US" baseline="30000" dirty="0"/>
              <a:t>rd</a:t>
            </a:r>
            <a:r>
              <a:rPr lang="en-US" dirty="0"/>
              <a:t> president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Victory Webfla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279446"/>
            <a:ext cx="1524000" cy="15240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099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1796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1800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lectoralCollege180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133600"/>
            <a:ext cx="5029200" cy="4648200"/>
          </a:xfrm>
          <a:prstGeom prst="rect">
            <a:avLst/>
          </a:prstGeom>
          <a:noFill/>
        </p:spPr>
      </p:pic>
      <p:pic>
        <p:nvPicPr>
          <p:cNvPr id="5" name="Picture 2" descr="ElectoralCollege1796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2133600"/>
            <a:ext cx="42672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641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 How many electoral votes to win the </a:t>
            </a:r>
            <a:r>
              <a:rPr lang="en-US" dirty="0">
                <a:solidFill>
                  <a:srgbClr val="FF0000"/>
                </a:solidFill>
              </a:rPr>
              <a:t>presidency</a:t>
            </a:r>
            <a:r>
              <a:rPr lang="en-US" dirty="0"/>
              <a:t>? How many total?</a:t>
            </a:r>
          </a:p>
          <a:p>
            <a:endParaRPr lang="en-US" dirty="0"/>
          </a:p>
          <a:p>
            <a:r>
              <a:rPr lang="en-US" dirty="0"/>
              <a:t>2. How many senators does each state have? Does this ever change?</a:t>
            </a:r>
          </a:p>
          <a:p>
            <a:endParaRPr lang="en-US" dirty="0"/>
          </a:p>
          <a:p>
            <a:r>
              <a:rPr lang="en-US" dirty="0"/>
              <a:t>3. What type of campaigning was used between </a:t>
            </a:r>
            <a:r>
              <a:rPr lang="en-US" dirty="0">
                <a:solidFill>
                  <a:srgbClr val="FF0000"/>
                </a:solidFill>
              </a:rPr>
              <a:t>Adams and Jefferson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4. Who won the election of 1800?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62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Age of Jefferson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1061662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Cut national debt from 80M to 57M</a:t>
            </a:r>
          </a:p>
          <a:p>
            <a:endParaRPr lang="en-US" dirty="0"/>
          </a:p>
          <a:p>
            <a:r>
              <a:rPr lang="en-US" dirty="0"/>
              <a:t>Made cuts to army and navy budget</a:t>
            </a:r>
          </a:p>
          <a:p>
            <a:endParaRPr lang="en-US" dirty="0"/>
          </a:p>
          <a:p>
            <a:r>
              <a:rPr lang="en-US" dirty="0"/>
              <a:t>Sold land to Americans moving West</a:t>
            </a:r>
          </a:p>
          <a:p>
            <a:endParaRPr lang="en-US" dirty="0"/>
          </a:p>
          <a:p>
            <a:r>
              <a:rPr lang="en-US" dirty="0"/>
              <a:t>More </a:t>
            </a:r>
            <a:r>
              <a:rPr lang="en-US" dirty="0">
                <a:solidFill>
                  <a:srgbClr val="92D050"/>
                </a:solidFill>
              </a:rPr>
              <a:t>INCOME</a:t>
            </a:r>
            <a:r>
              <a:rPr lang="en-US" dirty="0"/>
              <a:t>, less </a:t>
            </a:r>
            <a:r>
              <a:rPr lang="en-US" dirty="0">
                <a:solidFill>
                  <a:srgbClr val="FF0000"/>
                </a:solidFill>
              </a:rPr>
              <a:t>DEBT</a:t>
            </a:r>
          </a:p>
        </p:txBody>
      </p:sp>
    </p:spTree>
    <p:extLst>
      <p:ext uri="{BB962C8B-B14F-4D97-AF65-F5344CB8AC3E}">
        <p14:creationId xmlns:p14="http://schemas.microsoft.com/office/powerpoint/2010/main" val="2953349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Marshall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Chief Justice of the Supreme Court</a:t>
            </a:r>
          </a:p>
          <a:p>
            <a:endParaRPr lang="en-US" dirty="0"/>
          </a:p>
          <a:p>
            <a:r>
              <a:rPr lang="en-US" dirty="0"/>
              <a:t>1. Gave the Supreme Court power to review laws made by Congress</a:t>
            </a:r>
          </a:p>
          <a:p>
            <a:endParaRPr lang="en-US" dirty="0"/>
          </a:p>
          <a:p>
            <a:r>
              <a:rPr lang="en-US" dirty="0"/>
              <a:t>2. Federal laws were superior to state laws</a:t>
            </a:r>
          </a:p>
          <a:p>
            <a:endParaRPr lang="en-US" dirty="0"/>
          </a:p>
          <a:p>
            <a:r>
              <a:rPr lang="en-US" dirty="0"/>
              <a:t>3. Loose interpretation of Constitution </a:t>
            </a:r>
          </a:p>
        </p:txBody>
      </p:sp>
    </p:spTree>
    <p:extLst>
      <p:ext uri="{BB962C8B-B14F-4D97-AF65-F5344CB8AC3E}">
        <p14:creationId xmlns:p14="http://schemas.microsoft.com/office/powerpoint/2010/main" val="261994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USA is 52 million in debt</a:t>
            </a:r>
          </a:p>
          <a:p>
            <a:endParaRPr lang="en-US" dirty="0"/>
          </a:p>
          <a:p>
            <a:r>
              <a:rPr lang="en-US" dirty="0"/>
              <a:t>Only 3 million people / farming economy</a:t>
            </a:r>
          </a:p>
          <a:p>
            <a:endParaRPr lang="en-US" dirty="0"/>
          </a:p>
          <a:p>
            <a:r>
              <a:rPr lang="en-US" dirty="0"/>
              <a:t>No navy</a:t>
            </a:r>
          </a:p>
          <a:p>
            <a:endParaRPr lang="en-US" dirty="0"/>
          </a:p>
          <a:p>
            <a:r>
              <a:rPr lang="en-US" dirty="0"/>
              <a:t>Army = 400 people</a:t>
            </a:r>
          </a:p>
        </p:txBody>
      </p:sp>
    </p:spTree>
    <p:extLst>
      <p:ext uri="{BB962C8B-B14F-4D97-AF65-F5344CB8AC3E}">
        <p14:creationId xmlns:p14="http://schemas.microsoft.com/office/powerpoint/2010/main" val="2122551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Louisiana Purchase 1803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French Empire in America grew food for Haitian sugar farmers (French controlled)</a:t>
            </a:r>
          </a:p>
          <a:p>
            <a:endParaRPr lang="en-US" sz="3600" dirty="0"/>
          </a:p>
          <a:p>
            <a:r>
              <a:rPr lang="en-US" sz="3600" dirty="0"/>
              <a:t>After a rebellion in Haiti, France no longer needs to feed them</a:t>
            </a:r>
          </a:p>
          <a:p>
            <a:endParaRPr lang="en-US" sz="3600" dirty="0"/>
          </a:p>
          <a:p>
            <a:r>
              <a:rPr lang="en-US" sz="3600" dirty="0"/>
              <a:t>Sell land for </a:t>
            </a:r>
            <a:r>
              <a:rPr lang="en-US" sz="3600" dirty="0">
                <a:solidFill>
                  <a:srgbClr val="FF0000"/>
                </a:solidFill>
              </a:rPr>
              <a:t>15 million  </a:t>
            </a:r>
            <a:r>
              <a:rPr lang="en-US" sz="3600" dirty="0"/>
              <a:t>(Doubles size of US)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/>
              <a:t>500M acres / .03 cents per acre</a:t>
            </a:r>
          </a:p>
        </p:txBody>
      </p:sp>
    </p:spTree>
    <p:extLst>
      <p:ext uri="{BB962C8B-B14F-4D97-AF65-F5344CB8AC3E}">
        <p14:creationId xmlns:p14="http://schemas.microsoft.com/office/powerpoint/2010/main" val="3491942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File:United States 1803-04-1804-03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40706" cy="653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9181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Lewis and Clark Expedition 1804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Find river route to </a:t>
            </a:r>
            <a:r>
              <a:rPr lang="en-US" dirty="0">
                <a:solidFill>
                  <a:srgbClr val="FF0000"/>
                </a:solidFill>
              </a:rPr>
              <a:t>Pacific</a:t>
            </a:r>
          </a:p>
          <a:p>
            <a:endParaRPr lang="en-US" dirty="0"/>
          </a:p>
          <a:p>
            <a:r>
              <a:rPr lang="en-US" dirty="0"/>
              <a:t>Come in contact with Native Americans</a:t>
            </a:r>
          </a:p>
          <a:p>
            <a:endParaRPr lang="en-US" dirty="0"/>
          </a:p>
          <a:p>
            <a:r>
              <a:rPr lang="en-US" dirty="0"/>
              <a:t>Gather information about the resources of the land / name dozens of plant and wildlife species</a:t>
            </a:r>
          </a:p>
          <a:p>
            <a:endParaRPr lang="en-US" dirty="0"/>
          </a:p>
        </p:txBody>
      </p:sp>
      <p:pic>
        <p:nvPicPr>
          <p:cNvPr id="4" name="Picture 2" descr="Man in safari outfit walk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5105397"/>
            <a:ext cx="1752600" cy="17526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0460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Aaron Burr v. Alexander Hamilton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/>
              <a:t>Burr runs for governor of NY as a Federalist</a:t>
            </a:r>
          </a:p>
          <a:p>
            <a:endParaRPr lang="en-US" sz="3400" dirty="0"/>
          </a:p>
          <a:p>
            <a:r>
              <a:rPr lang="en-US" sz="3400" dirty="0"/>
              <a:t>Hamilton distrusts Burr and tells his friends not to support him / loses election</a:t>
            </a:r>
          </a:p>
          <a:p>
            <a:endParaRPr lang="en-US" sz="3400" dirty="0"/>
          </a:p>
          <a:p>
            <a:r>
              <a:rPr lang="en-US" sz="3400" dirty="0"/>
              <a:t>Burr challenges Hamilton to a duel and shoots him in the chest, mortally wounding him</a:t>
            </a:r>
          </a:p>
        </p:txBody>
      </p:sp>
    </p:spTree>
    <p:extLst>
      <p:ext uri="{BB962C8B-B14F-4D97-AF65-F5344CB8AC3E}">
        <p14:creationId xmlns:p14="http://schemas.microsoft.com/office/powerpoint/2010/main" val="23992524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someone by smacking with a glove (over disrespect)</a:t>
            </a:r>
          </a:p>
          <a:p>
            <a:endParaRPr lang="en-US" dirty="0"/>
          </a:p>
          <a:p>
            <a:r>
              <a:rPr lang="en-US" dirty="0"/>
              <a:t>Duelists would agree on the TERMS of the duel</a:t>
            </a:r>
          </a:p>
          <a:p>
            <a:endParaRPr lang="en-US" dirty="0"/>
          </a:p>
          <a:p>
            <a:r>
              <a:rPr lang="en-US" dirty="0"/>
              <a:t>Usually meant to not harm the other / just earn respect (miss shot </a:t>
            </a:r>
            <a:r>
              <a:rPr lang="en-US"/>
              <a:t>on purpose)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305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How much did JEFFERSON cut the </a:t>
            </a:r>
            <a:r>
              <a:rPr lang="en-US" dirty="0">
                <a:solidFill>
                  <a:srgbClr val="FF0000"/>
                </a:solidFill>
              </a:rPr>
              <a:t>NATIONAL DEBT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2. How much was the </a:t>
            </a:r>
            <a:r>
              <a:rPr lang="en-US" dirty="0">
                <a:solidFill>
                  <a:srgbClr val="FF0000"/>
                </a:solidFill>
              </a:rPr>
              <a:t>LA PURCHASE </a:t>
            </a:r>
            <a:r>
              <a:rPr lang="en-US" dirty="0"/>
              <a:t>sold for?</a:t>
            </a:r>
          </a:p>
          <a:p>
            <a:endParaRPr lang="en-US" dirty="0"/>
          </a:p>
          <a:p>
            <a:r>
              <a:rPr lang="en-US" dirty="0"/>
              <a:t>3. What were </a:t>
            </a:r>
            <a:r>
              <a:rPr lang="en-US" dirty="0">
                <a:solidFill>
                  <a:srgbClr val="FF0000"/>
                </a:solidFill>
              </a:rPr>
              <a:t>LEWIS and CLARK </a:t>
            </a:r>
            <a:r>
              <a:rPr lang="en-US" dirty="0"/>
              <a:t>searching for?</a:t>
            </a:r>
          </a:p>
          <a:p>
            <a:endParaRPr lang="en-US" dirty="0"/>
          </a:p>
          <a:p>
            <a:r>
              <a:rPr lang="en-US" dirty="0"/>
              <a:t>4. Who shot </a:t>
            </a:r>
            <a:r>
              <a:rPr lang="en-US" dirty="0">
                <a:solidFill>
                  <a:srgbClr val="FF0000"/>
                </a:solidFill>
              </a:rPr>
              <a:t>ALEXANDER HAMILTON?</a:t>
            </a:r>
          </a:p>
        </p:txBody>
      </p:sp>
    </p:spTree>
    <p:extLst>
      <p:ext uri="{BB962C8B-B14F-4D97-AF65-F5344CB8AC3E}">
        <p14:creationId xmlns:p14="http://schemas.microsoft.com/office/powerpoint/2010/main" val="17050305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War of 1812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25452667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England vs. U.S (again)</a:t>
            </a:r>
          </a:p>
          <a:p>
            <a:endParaRPr lang="en-US" dirty="0"/>
          </a:p>
          <a:p>
            <a:r>
              <a:rPr lang="en-US" dirty="0"/>
              <a:t>British blockades to the U.S (against France) make congress declare war on Britain</a:t>
            </a:r>
          </a:p>
          <a:p>
            <a:endParaRPr lang="en-US" dirty="0"/>
          </a:p>
          <a:p>
            <a:r>
              <a:rPr lang="en-US" dirty="0"/>
              <a:t>Southerners want the state of </a:t>
            </a:r>
            <a:r>
              <a:rPr lang="en-US" dirty="0">
                <a:solidFill>
                  <a:srgbClr val="FF0000"/>
                </a:solidFill>
              </a:rPr>
              <a:t>FLORIDA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Battleship Turrets Rotat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685800"/>
            <a:ext cx="2314220" cy="15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71399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American Victories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Horseshoe Bend (Alabama):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Andrew Jackson </a:t>
            </a:r>
            <a:r>
              <a:rPr lang="en-US" dirty="0"/>
              <a:t>defeats Creek Indians here</a:t>
            </a:r>
          </a:p>
          <a:p>
            <a:endParaRPr lang="en-US" dirty="0"/>
          </a:p>
          <a:p>
            <a:r>
              <a:rPr lang="en-US" dirty="0"/>
              <a:t>1,100 Native casualties - 200 American</a:t>
            </a:r>
          </a:p>
          <a:p>
            <a:endParaRPr lang="en-US" dirty="0"/>
          </a:p>
          <a:p>
            <a:r>
              <a:rPr lang="en-US" dirty="0"/>
              <a:t>Sign over 23 million acres of land in Alabama and Southern Georgia / Jackson promoted</a:t>
            </a:r>
          </a:p>
        </p:txBody>
      </p:sp>
    </p:spTree>
    <p:extLst>
      <p:ext uri="{BB962C8B-B14F-4D97-AF65-F5344CB8AC3E}">
        <p14:creationId xmlns:p14="http://schemas.microsoft.com/office/powerpoint/2010/main" val="18194622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British Victories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Able to defend their territory in Canada</a:t>
            </a:r>
          </a:p>
          <a:p>
            <a:endParaRPr lang="en-US" dirty="0"/>
          </a:p>
          <a:p>
            <a:r>
              <a:rPr lang="en-US" dirty="0"/>
              <a:t>Win most battles at sea</a:t>
            </a:r>
          </a:p>
          <a:p>
            <a:endParaRPr lang="en-US" dirty="0"/>
          </a:p>
          <a:p>
            <a:r>
              <a:rPr lang="en-US" dirty="0"/>
              <a:t>Invade Baltimore Harbor</a:t>
            </a:r>
          </a:p>
          <a:p>
            <a:endParaRPr lang="en-US" dirty="0"/>
          </a:p>
          <a:p>
            <a:r>
              <a:rPr lang="en-US" dirty="0"/>
              <a:t>Destroy the Capital</a:t>
            </a:r>
          </a:p>
        </p:txBody>
      </p:sp>
    </p:spTree>
    <p:extLst>
      <p:ext uri="{BB962C8B-B14F-4D97-AF65-F5344CB8AC3E}">
        <p14:creationId xmlns:p14="http://schemas.microsoft.com/office/powerpoint/2010/main" val="79167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Offices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President =  George Washington</a:t>
            </a:r>
          </a:p>
          <a:p>
            <a:endParaRPr lang="en-US" dirty="0"/>
          </a:p>
          <a:p>
            <a:r>
              <a:rPr lang="en-US" dirty="0"/>
              <a:t>Secretary of State (foreign policy) = Jefferson</a:t>
            </a:r>
          </a:p>
          <a:p>
            <a:endParaRPr lang="en-US" dirty="0"/>
          </a:p>
          <a:p>
            <a:r>
              <a:rPr lang="en-US" dirty="0"/>
              <a:t>Attorney General (head lawyer) = Randolph</a:t>
            </a:r>
          </a:p>
          <a:p>
            <a:endParaRPr lang="en-US" dirty="0"/>
          </a:p>
          <a:p>
            <a:r>
              <a:rPr lang="en-US" dirty="0"/>
              <a:t>Secretary of War (no longer exists) = Henry Knox</a:t>
            </a:r>
          </a:p>
          <a:p>
            <a:endParaRPr lang="en-US" dirty="0"/>
          </a:p>
          <a:p>
            <a:r>
              <a:rPr lang="en-US" dirty="0"/>
              <a:t>Treasury (finances) = Alexander Hamilton</a:t>
            </a:r>
          </a:p>
        </p:txBody>
      </p:sp>
    </p:spTree>
    <p:extLst>
      <p:ext uri="{BB962C8B-B14F-4D97-AF65-F5344CB8AC3E}">
        <p14:creationId xmlns:p14="http://schemas.microsoft.com/office/powerpoint/2010/main" val="32656963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Burning of D.C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4k British troops burn both the </a:t>
            </a:r>
            <a:r>
              <a:rPr lang="en-US" dirty="0">
                <a:solidFill>
                  <a:srgbClr val="FF0000"/>
                </a:solidFill>
              </a:rPr>
              <a:t>Capital</a:t>
            </a:r>
            <a:r>
              <a:rPr lang="en-US" dirty="0"/>
              <a:t> and the </a:t>
            </a:r>
            <a:r>
              <a:rPr lang="en-US" dirty="0">
                <a:solidFill>
                  <a:srgbClr val="FF0000"/>
                </a:solidFill>
              </a:rPr>
              <a:t>White House </a:t>
            </a:r>
          </a:p>
          <a:p>
            <a:endParaRPr lang="en-US" dirty="0"/>
          </a:p>
          <a:p>
            <a:r>
              <a:rPr lang="en-US" dirty="0"/>
              <a:t>Francis Scott Key witnesses British bombardment of </a:t>
            </a:r>
            <a:r>
              <a:rPr lang="en-US" dirty="0">
                <a:solidFill>
                  <a:srgbClr val="FF0000"/>
                </a:solidFill>
              </a:rPr>
              <a:t>Fort McHenry </a:t>
            </a:r>
            <a:r>
              <a:rPr lang="en-US" dirty="0"/>
              <a:t>(near Baltimore)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Writes </a:t>
            </a:r>
            <a:r>
              <a:rPr lang="en-US" dirty="0">
                <a:solidFill>
                  <a:srgbClr val="FF0000"/>
                </a:solidFill>
              </a:rPr>
              <a:t>“Star Spangled Banner” </a:t>
            </a:r>
            <a:r>
              <a:rPr lang="en-US" dirty="0"/>
              <a:t>here</a:t>
            </a:r>
          </a:p>
          <a:p>
            <a:endParaRPr lang="en-US" dirty="0"/>
          </a:p>
          <a:p>
            <a:r>
              <a:rPr lang="en-US" dirty="0"/>
              <a:t>Becomes National Anthem March 3</a:t>
            </a:r>
            <a:r>
              <a:rPr lang="en-US" baseline="30000" dirty="0"/>
              <a:t>rd</a:t>
            </a:r>
            <a:r>
              <a:rPr lang="en-US" dirty="0"/>
              <a:t> 1931</a:t>
            </a:r>
          </a:p>
        </p:txBody>
      </p:sp>
      <p:pic>
        <p:nvPicPr>
          <p:cNvPr id="3074" name="Picture 2" descr="Firewall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2057400" cy="1447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5817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Treaty of Ghent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 24 1814 Both sides realize they cant win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Old boundaries </a:t>
            </a:r>
            <a:r>
              <a:rPr lang="en-US" dirty="0"/>
              <a:t>restored</a:t>
            </a:r>
          </a:p>
          <a:p>
            <a:endParaRPr lang="en-US" dirty="0"/>
          </a:p>
          <a:p>
            <a:r>
              <a:rPr lang="en-US" dirty="0"/>
              <a:t>War ends in </a:t>
            </a:r>
            <a:r>
              <a:rPr lang="en-US" dirty="0">
                <a:solidFill>
                  <a:srgbClr val="FF0000"/>
                </a:solidFill>
              </a:rPr>
              <a:t>TIE </a:t>
            </a:r>
            <a:r>
              <a:rPr lang="en-US" dirty="0"/>
              <a:t>(stalemate)</a:t>
            </a:r>
          </a:p>
          <a:p>
            <a:endParaRPr lang="en-US" dirty="0"/>
          </a:p>
          <a:p>
            <a:r>
              <a:rPr lang="en-US" dirty="0"/>
              <a:t>Neither side gains anything</a:t>
            </a:r>
          </a:p>
        </p:txBody>
      </p:sp>
    </p:spTree>
    <p:extLst>
      <p:ext uri="{BB962C8B-B14F-4D97-AF65-F5344CB8AC3E}">
        <p14:creationId xmlns:p14="http://schemas.microsoft.com/office/powerpoint/2010/main" val="27885438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Battle of New Orleans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 weeks after </a:t>
            </a:r>
            <a:r>
              <a:rPr lang="en-US" dirty="0">
                <a:solidFill>
                  <a:srgbClr val="FF0000"/>
                </a:solidFill>
              </a:rPr>
              <a:t>Treaty of Ghent</a:t>
            </a:r>
          </a:p>
          <a:p>
            <a:endParaRPr lang="en-US" dirty="0"/>
          </a:p>
          <a:p>
            <a:r>
              <a:rPr lang="en-US" dirty="0"/>
              <a:t>5,000 British vs. 5,000 Americans led by Andrew Jackson</a:t>
            </a:r>
          </a:p>
          <a:p>
            <a:endParaRPr lang="en-US" dirty="0"/>
          </a:p>
          <a:p>
            <a:r>
              <a:rPr lang="en-US" dirty="0"/>
              <a:t>20 minutes: Over 2,000 British were killed</a:t>
            </a:r>
          </a:p>
          <a:p>
            <a:endParaRPr lang="en-US" dirty="0"/>
          </a:p>
          <a:p>
            <a:r>
              <a:rPr lang="en-US" dirty="0"/>
              <a:t>General Jackson becomes an instant WAR HERO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1389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Who fought in the War of 1812? Who won?</a:t>
            </a:r>
          </a:p>
          <a:p>
            <a:endParaRPr lang="en-US" dirty="0"/>
          </a:p>
          <a:p>
            <a:r>
              <a:rPr lang="en-US" dirty="0"/>
              <a:t>2. Who wrote </a:t>
            </a:r>
            <a:r>
              <a:rPr lang="en-US" dirty="0">
                <a:solidFill>
                  <a:srgbClr val="FF0000"/>
                </a:solidFill>
              </a:rPr>
              <a:t>STAR SPANGLED BANNER</a:t>
            </a:r>
            <a:r>
              <a:rPr lang="en-US" dirty="0"/>
              <a:t>? After which event?</a:t>
            </a:r>
          </a:p>
          <a:p>
            <a:endParaRPr lang="en-US" dirty="0"/>
          </a:p>
          <a:p>
            <a:r>
              <a:rPr lang="en-US" dirty="0"/>
              <a:t>3. Which treaty ended the war?</a:t>
            </a:r>
          </a:p>
          <a:p>
            <a:endParaRPr lang="en-US" dirty="0"/>
          </a:p>
          <a:p>
            <a:r>
              <a:rPr lang="en-US" dirty="0"/>
              <a:t>4. Describe the </a:t>
            </a:r>
            <a:r>
              <a:rPr lang="en-US" dirty="0">
                <a:solidFill>
                  <a:srgbClr val="FF0000"/>
                </a:solidFill>
              </a:rPr>
              <a:t>Battle of New Orleans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297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Interpret (read) the Constitution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Loose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Do not have to follow it word for word</a:t>
            </a:r>
          </a:p>
          <a:p>
            <a:endParaRPr lang="en-US" sz="3200" dirty="0"/>
          </a:p>
          <a:p>
            <a:r>
              <a:rPr lang="en-US" sz="3200" dirty="0"/>
              <a:t>Use it as a “guideline” only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Strict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Needs to be followed word for word</a:t>
            </a:r>
          </a:p>
          <a:p>
            <a:endParaRPr lang="en-US" sz="3200" dirty="0"/>
          </a:p>
          <a:p>
            <a:r>
              <a:rPr lang="en-US" sz="3200" dirty="0"/>
              <a:t>Exactly how its written</a:t>
            </a:r>
          </a:p>
        </p:txBody>
      </p:sp>
    </p:spTree>
    <p:extLst>
      <p:ext uri="{BB962C8B-B14F-4D97-AF65-F5344CB8AC3E}">
        <p14:creationId xmlns:p14="http://schemas.microsoft.com/office/powerpoint/2010/main" val="20792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nd</a:t>
            </a:r>
            <a:r>
              <a:rPr lang="en-US" dirty="0">
                <a:solidFill>
                  <a:srgbClr val="FF0000"/>
                </a:solidFill>
              </a:rPr>
              <a:t> amendment gives us the right to bear (have) arms (weapons)</a:t>
            </a:r>
          </a:p>
          <a:p>
            <a:endParaRPr lang="en-US" dirty="0"/>
          </a:p>
          <a:p>
            <a:r>
              <a:rPr lang="en-US" dirty="0"/>
              <a:t>What WEAPONS does this refer to? Guns?</a:t>
            </a:r>
          </a:p>
          <a:p>
            <a:endParaRPr lang="en-US" dirty="0"/>
          </a:p>
          <a:p>
            <a:r>
              <a:rPr lang="en-US" dirty="0"/>
              <a:t>What type of weapons? Pistols? Rocket launchers?</a:t>
            </a:r>
          </a:p>
          <a:p>
            <a:endParaRPr lang="en-US" dirty="0"/>
          </a:p>
          <a:p>
            <a:r>
              <a:rPr lang="en-US" dirty="0"/>
              <a:t>Who should get to purchase them? Everyone? Criminals? 8 year olds?</a:t>
            </a:r>
          </a:p>
        </p:txBody>
      </p:sp>
    </p:spTree>
    <p:extLst>
      <p:ext uri="{BB962C8B-B14F-4D97-AF65-F5344CB8AC3E}">
        <p14:creationId xmlns:p14="http://schemas.microsoft.com/office/powerpoint/2010/main" val="227912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Planning a Capital City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1789 – Capital is in </a:t>
            </a:r>
            <a:r>
              <a:rPr lang="en-US" altLang="en-US" dirty="0">
                <a:solidFill>
                  <a:srgbClr val="FF0000"/>
                </a:solidFill>
              </a:rPr>
              <a:t>NYC (1</a:t>
            </a:r>
            <a:r>
              <a:rPr lang="en-US" altLang="en-US" baseline="30000" dirty="0">
                <a:solidFill>
                  <a:srgbClr val="FF0000"/>
                </a:solidFill>
              </a:rPr>
              <a:t>st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1790 – Moved to Philadelphia PA while a capital city could be built near Mount Vernon (Washington’s home)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They would call this the </a:t>
            </a:r>
            <a:r>
              <a:rPr lang="en-US" altLang="en-US" dirty="0">
                <a:solidFill>
                  <a:srgbClr val="FF0000"/>
                </a:solidFill>
              </a:rPr>
              <a:t>District of Columbia </a:t>
            </a:r>
            <a:r>
              <a:rPr lang="en-US" altLang="en-US" dirty="0"/>
              <a:t>to honor CHRISTOPHER COLUMBUS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0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Washington D.C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/>
              <a:t>Renamed Washington’s District of Columbia after his death in 1799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Pierre L’Enfant creates plans for two buildings: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dirty="0">
                <a:solidFill>
                  <a:srgbClr val="FF0000"/>
                </a:solidFill>
              </a:rPr>
              <a:t>White House </a:t>
            </a:r>
            <a:r>
              <a:rPr lang="en-US" altLang="en-US" dirty="0"/>
              <a:t>( Presidents mansion 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dirty="0">
                <a:solidFill>
                  <a:srgbClr val="FF0000"/>
                </a:solidFill>
              </a:rPr>
              <a:t>Capitol</a:t>
            </a:r>
            <a:r>
              <a:rPr lang="en-US" altLang="en-US" dirty="0"/>
              <a:t> (Congress’s new home)</a:t>
            </a:r>
          </a:p>
        </p:txBody>
      </p:sp>
    </p:spTree>
    <p:extLst>
      <p:ext uri="{BB962C8B-B14F-4D97-AF65-F5344CB8AC3E}">
        <p14:creationId xmlns:p14="http://schemas.microsoft.com/office/powerpoint/2010/main" val="158128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Washington’s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likely due to </a:t>
            </a:r>
            <a:r>
              <a:rPr lang="en-US" dirty="0">
                <a:solidFill>
                  <a:srgbClr val="FF0000"/>
                </a:solidFill>
              </a:rPr>
              <a:t>EPIGLOTTITIS</a:t>
            </a:r>
            <a:r>
              <a:rPr lang="en-US" dirty="0"/>
              <a:t> (inflammation of the back of tongue) and the treatment </a:t>
            </a:r>
          </a:p>
          <a:p>
            <a:endParaRPr lang="en-US" dirty="0"/>
          </a:p>
          <a:p>
            <a:r>
              <a:rPr lang="en-US" dirty="0"/>
              <a:t>Usually caused by </a:t>
            </a:r>
            <a:r>
              <a:rPr lang="en-US" dirty="0">
                <a:solidFill>
                  <a:srgbClr val="FF0000"/>
                </a:solidFill>
              </a:rPr>
              <a:t>INFLUENZA</a:t>
            </a:r>
          </a:p>
          <a:p>
            <a:endParaRPr lang="en-US" dirty="0"/>
          </a:p>
          <a:p>
            <a:r>
              <a:rPr lang="en-US" dirty="0"/>
              <a:t>5 pints of blood removed which probably led to his death (9-12 total in adults)</a:t>
            </a:r>
          </a:p>
          <a:p>
            <a:endParaRPr lang="en-US" dirty="0"/>
          </a:p>
          <a:p>
            <a:r>
              <a:rPr lang="en-US" dirty="0"/>
              <a:t>Asked for 3 days before his burial for fear of being buried alive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3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1362</Words>
  <Application>Microsoft Office PowerPoint</Application>
  <PresentationFormat>On-screen Show (4:3)</PresentationFormat>
  <Paragraphs>285</Paragraphs>
  <Slides>43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Office Theme</vt:lpstr>
      <vt:lpstr>The New Republic (1789-1816)</vt:lpstr>
      <vt:lpstr>Govt. and Party Politics</vt:lpstr>
      <vt:lpstr>The Set Up</vt:lpstr>
      <vt:lpstr>New Offices</vt:lpstr>
      <vt:lpstr>How to Interpret (read) the Constitution</vt:lpstr>
      <vt:lpstr>Example </vt:lpstr>
      <vt:lpstr>Planning a Capital City</vt:lpstr>
      <vt:lpstr>Washington D.C</vt:lpstr>
      <vt:lpstr>Washington’s Death</vt:lpstr>
      <vt:lpstr>Capitol Building       White House</vt:lpstr>
      <vt:lpstr>You make $1k per week: Would You Rather……</vt:lpstr>
      <vt:lpstr>Federalists</vt:lpstr>
      <vt:lpstr>Jeffersonian Republicans</vt:lpstr>
      <vt:lpstr>Whiskey Rebellion</vt:lpstr>
      <vt:lpstr>Section 1 Review:</vt:lpstr>
      <vt:lpstr>Foreign Policy and Election </vt:lpstr>
      <vt:lpstr>Electoral College (Current)</vt:lpstr>
      <vt:lpstr>Electoral Votes</vt:lpstr>
      <vt:lpstr>Election 1796</vt:lpstr>
      <vt:lpstr>PowerPoint Presentation</vt:lpstr>
      <vt:lpstr>Alien and Sedition Acts (Adams) </vt:lpstr>
      <vt:lpstr>VA and KY Resolutions</vt:lpstr>
      <vt:lpstr>The Campaign (1800)</vt:lpstr>
      <vt:lpstr>Jefferson’s Victory (1800)</vt:lpstr>
      <vt:lpstr>PowerPoint Presentation</vt:lpstr>
      <vt:lpstr>Section 2 Review:</vt:lpstr>
      <vt:lpstr>The Age of Jefferson</vt:lpstr>
      <vt:lpstr>New Policy</vt:lpstr>
      <vt:lpstr>John Marshall</vt:lpstr>
      <vt:lpstr>Louisiana Purchase 1803 </vt:lpstr>
      <vt:lpstr>PowerPoint Presentation</vt:lpstr>
      <vt:lpstr>Lewis and Clark Expedition 1804 </vt:lpstr>
      <vt:lpstr>Aaron Burr v. Alexander Hamilton</vt:lpstr>
      <vt:lpstr>Duel</vt:lpstr>
      <vt:lpstr>Section 3 Review:</vt:lpstr>
      <vt:lpstr>The War of 1812</vt:lpstr>
      <vt:lpstr>Causes</vt:lpstr>
      <vt:lpstr>American Victories</vt:lpstr>
      <vt:lpstr>British Victories</vt:lpstr>
      <vt:lpstr>Burning of D.C</vt:lpstr>
      <vt:lpstr>Treaty of Ghent</vt:lpstr>
      <vt:lpstr>Battle of New Orleans </vt:lpstr>
      <vt:lpstr>Section 4 Review: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Republic (1789-1816)</dc:title>
  <dc:creator>User</dc:creator>
  <cp:lastModifiedBy>ELLIOTT GREGORY</cp:lastModifiedBy>
  <cp:revision>50</cp:revision>
  <cp:lastPrinted>2019-04-23T11:31:49Z</cp:lastPrinted>
  <dcterms:created xsi:type="dcterms:W3CDTF">2016-01-28T18:25:40Z</dcterms:created>
  <dcterms:modified xsi:type="dcterms:W3CDTF">2020-11-10T19:19:42Z</dcterms:modified>
</cp:coreProperties>
</file>